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60" r:id="rId3"/>
    <p:sldId id="266" r:id="rId4"/>
    <p:sldId id="261" r:id="rId5"/>
    <p:sldId id="262" r:id="rId6"/>
    <p:sldId id="264" r:id="rId7"/>
    <p:sldId id="263" r:id="rId8"/>
    <p:sldId id="267" r:id="rId9"/>
    <p:sldId id="273" r:id="rId10"/>
    <p:sldId id="275" r:id="rId11"/>
    <p:sldId id="274" r:id="rId12"/>
    <p:sldId id="271" r:id="rId13"/>
    <p:sldId id="277" r:id="rId14"/>
    <p:sldId id="276" r:id="rId15"/>
    <p:sldId id="27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279" r:id="rId32"/>
    <p:sldId id="280" r:id="rId33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99FF"/>
    <a:srgbClr val="CCFF99"/>
    <a:srgbClr val="FFFF99"/>
    <a:srgbClr val="FFCC00"/>
    <a:srgbClr val="FF6600"/>
    <a:srgbClr val="FF0066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990" y="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590C1-5FCA-451C-B32B-C28242CDF3D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550B6-C582-4D94-8A64-FC6B15603E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137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73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50B6-C582-4D94-8A64-FC6B15603EDC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82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39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533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592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811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25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401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211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20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04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61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10CD7-B5E9-4302-B3E9-55FAE68C2494}" type="datetimeFigureOut">
              <a:rPr lang="es-MX" smtClean="0"/>
              <a:t>04/06/2014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ED8AC-11C2-4AC6-B068-D4F3D1DF42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2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microsoft.com/office/2007/relationships/hdphoto" Target="../media/hdphoto3.wdp"/><Relationship Id="rId9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INVESTIGACIÓN\PROYECTOS\PROYECTO SINED\Personajes PNG\sot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1585" l="0" r="80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417" b="47135"/>
          <a:stretch/>
        </p:blipFill>
        <p:spPr bwMode="auto">
          <a:xfrm>
            <a:off x="0" y="4679749"/>
            <a:ext cx="2562327" cy="227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Elipse"/>
          <p:cNvSpPr/>
          <p:nvPr/>
        </p:nvSpPr>
        <p:spPr>
          <a:xfrm>
            <a:off x="1062100" y="430248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Elipse"/>
          <p:cNvSpPr/>
          <p:nvPr/>
        </p:nvSpPr>
        <p:spPr>
          <a:xfrm>
            <a:off x="3386336" y="442135"/>
            <a:ext cx="576064" cy="576064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Elipse"/>
          <p:cNvSpPr/>
          <p:nvPr/>
        </p:nvSpPr>
        <p:spPr>
          <a:xfrm>
            <a:off x="5500070" y="987388"/>
            <a:ext cx="576064" cy="57606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Elipse"/>
          <p:cNvSpPr/>
          <p:nvPr/>
        </p:nvSpPr>
        <p:spPr>
          <a:xfrm>
            <a:off x="5298056" y="3651623"/>
            <a:ext cx="576064" cy="576064"/>
          </a:xfrm>
          <a:prstGeom prst="ellipse">
            <a:avLst/>
          </a:prstGeom>
          <a:ln>
            <a:solidFill>
              <a:srgbClr val="CCFF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Elipse"/>
          <p:cNvSpPr/>
          <p:nvPr/>
        </p:nvSpPr>
        <p:spPr>
          <a:xfrm>
            <a:off x="2889467" y="2707135"/>
            <a:ext cx="576064" cy="576064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3607106" y="5470768"/>
            <a:ext cx="576064" cy="576064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2132112" y="2656831"/>
            <a:ext cx="313184" cy="313184"/>
          </a:xfrm>
          <a:prstGeom prst="ellipse">
            <a:avLst/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3915544" y="1785135"/>
            <a:ext cx="313184" cy="313184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6793396" y="2395736"/>
            <a:ext cx="313184" cy="31318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5804520" y="5204048"/>
            <a:ext cx="313184" cy="31318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3652664" y="3023240"/>
            <a:ext cx="313184" cy="313184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4957192" y="2802632"/>
            <a:ext cx="313184" cy="313184"/>
          </a:xfrm>
          <a:prstGeom prst="ellipse">
            <a:avLst/>
          </a:prstGeom>
          <a:ln>
            <a:solidFill>
              <a:srgbClr val="FFFF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99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3278553" y="1488914"/>
            <a:ext cx="418728" cy="418728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Elipse"/>
          <p:cNvSpPr/>
          <p:nvPr/>
        </p:nvSpPr>
        <p:spPr>
          <a:xfrm>
            <a:off x="5385792" y="336591"/>
            <a:ext cx="418728" cy="418728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7410400" y="1930152"/>
            <a:ext cx="418728" cy="418728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Elipse"/>
          <p:cNvSpPr/>
          <p:nvPr/>
        </p:nvSpPr>
        <p:spPr>
          <a:xfrm>
            <a:off x="7274768" y="3755504"/>
            <a:ext cx="418728" cy="418728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Elipse"/>
          <p:cNvSpPr/>
          <p:nvPr/>
        </p:nvSpPr>
        <p:spPr>
          <a:xfrm>
            <a:off x="5122912" y="1574696"/>
            <a:ext cx="418728" cy="418728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Elipse"/>
          <p:cNvSpPr/>
          <p:nvPr/>
        </p:nvSpPr>
        <p:spPr>
          <a:xfrm>
            <a:off x="6427440" y="1354088"/>
            <a:ext cx="418728" cy="41872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20 Elipse"/>
          <p:cNvSpPr/>
          <p:nvPr/>
        </p:nvSpPr>
        <p:spPr>
          <a:xfrm>
            <a:off x="4228728" y="3467472"/>
            <a:ext cx="576064" cy="576064"/>
          </a:xfrm>
          <a:prstGeom prst="ellips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Elipse"/>
          <p:cNvSpPr/>
          <p:nvPr/>
        </p:nvSpPr>
        <p:spPr>
          <a:xfrm>
            <a:off x="2522274" y="5026144"/>
            <a:ext cx="576064" cy="576064"/>
          </a:xfrm>
          <a:prstGeom prst="ellips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22 Elipse"/>
          <p:cNvSpPr/>
          <p:nvPr/>
        </p:nvSpPr>
        <p:spPr>
          <a:xfrm>
            <a:off x="4434353" y="232771"/>
            <a:ext cx="576064" cy="576064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Elipse"/>
          <p:cNvSpPr/>
          <p:nvPr/>
        </p:nvSpPr>
        <p:spPr>
          <a:xfrm>
            <a:off x="6636804" y="4546658"/>
            <a:ext cx="313184" cy="31318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24 Elipse"/>
          <p:cNvSpPr/>
          <p:nvPr/>
        </p:nvSpPr>
        <p:spPr>
          <a:xfrm>
            <a:off x="166936" y="4390648"/>
            <a:ext cx="313184" cy="313184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Elipse"/>
          <p:cNvSpPr/>
          <p:nvPr/>
        </p:nvSpPr>
        <p:spPr>
          <a:xfrm>
            <a:off x="3895138" y="4703250"/>
            <a:ext cx="313184" cy="313184"/>
          </a:xfrm>
          <a:prstGeom prst="ellipse">
            <a:avLst/>
          </a:prstGeom>
          <a:ln>
            <a:solidFill>
              <a:srgbClr val="FF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Elipse"/>
          <p:cNvSpPr/>
          <p:nvPr/>
        </p:nvSpPr>
        <p:spPr>
          <a:xfrm>
            <a:off x="7562800" y="755319"/>
            <a:ext cx="418728" cy="418728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27 Elipse"/>
          <p:cNvSpPr/>
          <p:nvPr/>
        </p:nvSpPr>
        <p:spPr>
          <a:xfrm>
            <a:off x="4446822" y="2348880"/>
            <a:ext cx="418728" cy="418728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Elipse"/>
          <p:cNvSpPr/>
          <p:nvPr/>
        </p:nvSpPr>
        <p:spPr>
          <a:xfrm>
            <a:off x="4434353" y="1087475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29 Elipse"/>
          <p:cNvSpPr/>
          <p:nvPr/>
        </p:nvSpPr>
        <p:spPr>
          <a:xfrm>
            <a:off x="6266846" y="605130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Elipse"/>
          <p:cNvSpPr/>
          <p:nvPr/>
        </p:nvSpPr>
        <p:spPr>
          <a:xfrm>
            <a:off x="1364438" y="2107704"/>
            <a:ext cx="576064" cy="57606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Elipse"/>
          <p:cNvSpPr/>
          <p:nvPr/>
        </p:nvSpPr>
        <p:spPr>
          <a:xfrm>
            <a:off x="1115616" y="3971176"/>
            <a:ext cx="576064" cy="57606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Elipse"/>
          <p:cNvSpPr/>
          <p:nvPr/>
        </p:nvSpPr>
        <p:spPr>
          <a:xfrm>
            <a:off x="323528" y="1506203"/>
            <a:ext cx="576064" cy="576064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33 Elipse"/>
          <p:cNvSpPr/>
          <p:nvPr/>
        </p:nvSpPr>
        <p:spPr>
          <a:xfrm>
            <a:off x="1644824" y="3488824"/>
            <a:ext cx="313184" cy="31318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34 Elipse"/>
          <p:cNvSpPr/>
          <p:nvPr/>
        </p:nvSpPr>
        <p:spPr>
          <a:xfrm>
            <a:off x="1822376" y="5314176"/>
            <a:ext cx="313184" cy="313184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35 Elipse"/>
          <p:cNvSpPr/>
          <p:nvPr/>
        </p:nvSpPr>
        <p:spPr>
          <a:xfrm>
            <a:off x="743000" y="2912760"/>
            <a:ext cx="313184" cy="313184"/>
          </a:xfrm>
          <a:prstGeom prst="ellipse">
            <a:avLst/>
          </a:prstGeom>
          <a:ln>
            <a:solidFill>
              <a:srgbClr val="6600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36 Elipse"/>
          <p:cNvSpPr/>
          <p:nvPr/>
        </p:nvSpPr>
        <p:spPr>
          <a:xfrm>
            <a:off x="2177878" y="520803"/>
            <a:ext cx="418728" cy="418728"/>
          </a:xfrm>
          <a:prstGeom prst="ellipse">
            <a:avLst/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37 Elipse"/>
          <p:cNvSpPr/>
          <p:nvPr/>
        </p:nvSpPr>
        <p:spPr>
          <a:xfrm>
            <a:off x="3292624" y="3865632"/>
            <a:ext cx="418728" cy="418728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38 Elipse"/>
          <p:cNvSpPr/>
          <p:nvPr/>
        </p:nvSpPr>
        <p:spPr>
          <a:xfrm>
            <a:off x="1219436" y="1402668"/>
            <a:ext cx="418728" cy="418728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39 Elipse"/>
          <p:cNvSpPr/>
          <p:nvPr/>
        </p:nvSpPr>
        <p:spPr>
          <a:xfrm>
            <a:off x="2445296" y="1464216"/>
            <a:ext cx="418728" cy="41872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Elipse"/>
          <p:cNvSpPr/>
          <p:nvPr/>
        </p:nvSpPr>
        <p:spPr>
          <a:xfrm>
            <a:off x="2654660" y="5930243"/>
            <a:ext cx="313184" cy="313184"/>
          </a:xfrm>
          <a:prstGeom prst="ellipse">
            <a:avLst/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41 Elipse"/>
          <p:cNvSpPr/>
          <p:nvPr/>
        </p:nvSpPr>
        <p:spPr>
          <a:xfrm>
            <a:off x="5852416" y="3054342"/>
            <a:ext cx="576064" cy="576064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42 Elipse"/>
          <p:cNvSpPr/>
          <p:nvPr/>
        </p:nvSpPr>
        <p:spPr>
          <a:xfrm>
            <a:off x="7297512" y="4772940"/>
            <a:ext cx="576064" cy="57606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43 Elipse"/>
          <p:cNvSpPr/>
          <p:nvPr/>
        </p:nvSpPr>
        <p:spPr>
          <a:xfrm>
            <a:off x="5010024" y="4417484"/>
            <a:ext cx="576064" cy="576064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44 Elipse"/>
          <p:cNvSpPr/>
          <p:nvPr/>
        </p:nvSpPr>
        <p:spPr>
          <a:xfrm>
            <a:off x="5802112" y="4522379"/>
            <a:ext cx="313184" cy="313184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Elipse"/>
          <p:cNvSpPr/>
          <p:nvPr/>
        </p:nvSpPr>
        <p:spPr>
          <a:xfrm>
            <a:off x="5539232" y="5760484"/>
            <a:ext cx="313184" cy="313184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46 Elipse"/>
          <p:cNvSpPr/>
          <p:nvPr/>
        </p:nvSpPr>
        <p:spPr>
          <a:xfrm>
            <a:off x="6752504" y="5510599"/>
            <a:ext cx="313184" cy="313184"/>
          </a:xfrm>
          <a:prstGeom prst="ellipse">
            <a:avLst/>
          </a:prstGeom>
          <a:ln>
            <a:solidFill>
              <a:srgbClr val="6600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47 Elipse"/>
          <p:cNvSpPr/>
          <p:nvPr/>
        </p:nvSpPr>
        <p:spPr>
          <a:xfrm>
            <a:off x="4656186" y="5392844"/>
            <a:ext cx="418728" cy="418728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48 Elipse"/>
          <p:cNvSpPr/>
          <p:nvPr/>
        </p:nvSpPr>
        <p:spPr>
          <a:xfrm>
            <a:off x="7272360" y="3073835"/>
            <a:ext cx="418728" cy="418728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7605748" y="4315314"/>
            <a:ext cx="418728" cy="418728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8314008" y="4091332"/>
            <a:ext cx="418728" cy="41872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8299566" y="1067198"/>
            <a:ext cx="576064" cy="57606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6333390" y="5086124"/>
            <a:ext cx="418728" cy="418728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6320921" y="3824719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8153414" y="3342374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981527" y="2640644"/>
            <a:ext cx="539187" cy="539187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8662371" y="6296854"/>
            <a:ext cx="313184" cy="31318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57 Elipse"/>
          <p:cNvSpPr/>
          <p:nvPr/>
        </p:nvSpPr>
        <p:spPr>
          <a:xfrm>
            <a:off x="8377524" y="5327496"/>
            <a:ext cx="576064" cy="576064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8296239" y="2186372"/>
            <a:ext cx="418728" cy="418728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7353436" y="5504852"/>
            <a:ext cx="418728" cy="418728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60 Elipse"/>
          <p:cNvSpPr/>
          <p:nvPr/>
        </p:nvSpPr>
        <p:spPr>
          <a:xfrm>
            <a:off x="7849337" y="5969848"/>
            <a:ext cx="418728" cy="41872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4644354" y="5930243"/>
            <a:ext cx="418728" cy="418728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6124026" y="5760484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63 Elipse"/>
          <p:cNvSpPr/>
          <p:nvPr/>
        </p:nvSpPr>
        <p:spPr>
          <a:xfrm>
            <a:off x="8441446" y="4590878"/>
            <a:ext cx="418728" cy="418728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2135851" y="3560516"/>
            <a:ext cx="195996" cy="195996"/>
          </a:xfrm>
          <a:prstGeom prst="ellips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3177499" y="4578013"/>
            <a:ext cx="195996" cy="195996"/>
          </a:xfrm>
          <a:prstGeom prst="ellipse">
            <a:avLst/>
          </a:prstGeom>
          <a:ln>
            <a:solidFill>
              <a:srgbClr val="6600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66 Elipse"/>
          <p:cNvSpPr/>
          <p:nvPr/>
        </p:nvSpPr>
        <p:spPr>
          <a:xfrm>
            <a:off x="7379084" y="168201"/>
            <a:ext cx="262047" cy="262047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2667129" y="4163753"/>
            <a:ext cx="262047" cy="262047"/>
          </a:xfrm>
          <a:prstGeom prst="ellipse">
            <a:avLst/>
          </a:prstGeom>
          <a:ln>
            <a:solidFill>
              <a:srgbClr val="FF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480120" y="3551738"/>
            <a:ext cx="262047" cy="262047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7" name="Picture 3" descr="G:\INVESTIGACIÓN\PROYECTOS\PROYECTO SINED\Personajes PNG\Chachi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8" b="60576" l="0" r="71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03" r="27709" b="39419"/>
          <a:stretch/>
        </p:blipFill>
        <p:spPr bwMode="auto">
          <a:xfrm rot="16200000">
            <a:off x="6472580" y="-22187"/>
            <a:ext cx="2671420" cy="27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70 Rectángulo"/>
          <p:cNvSpPr/>
          <p:nvPr/>
        </p:nvSpPr>
        <p:spPr>
          <a:xfrm>
            <a:off x="1835696" y="2107704"/>
            <a:ext cx="5704859" cy="271797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rgbClr val="0066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itchFamily="82" charset="0"/>
              </a:rPr>
              <a:t>¡Adivina al </a:t>
            </a:r>
            <a:r>
              <a:rPr lang="es-ES" sz="5400" b="1" dirty="0" err="1" smtClean="0">
                <a:ln w="12700">
                  <a:solidFill>
                    <a:srgbClr val="0066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itchFamily="82" charset="0"/>
              </a:rPr>
              <a:t>Geometronix</a:t>
            </a:r>
            <a:r>
              <a:rPr lang="es-ES" sz="5400" b="1" dirty="0">
                <a:ln w="12700">
                  <a:solidFill>
                    <a:srgbClr val="0066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itchFamily="82" charset="0"/>
              </a:rPr>
              <a:t>!</a:t>
            </a:r>
            <a:endParaRPr lang="es-ES" sz="5400" b="1" cap="none" spc="0" dirty="0">
              <a:ln w="12700">
                <a:solidFill>
                  <a:srgbClr val="006600"/>
                </a:solidFill>
                <a:prstDash val="solid"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nap ITC" pitchFamily="82" charset="0"/>
            </a:endParaRP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>
          <a:xfrm>
            <a:off x="2627784" y="4945088"/>
            <a:ext cx="4502135" cy="657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smtClean="0">
                <a:solidFill>
                  <a:srgbClr val="C00000"/>
                </a:solidFill>
                <a:latin typeface="Bernard MT Condensed" pitchFamily="18" charset="0"/>
                <a:cs typeface="Andalus" pitchFamily="18" charset="-78"/>
              </a:rPr>
              <a:t>Juego didáctico para </a:t>
            </a:r>
            <a:r>
              <a:rPr lang="es-ES" sz="2800" b="1" dirty="0" err="1" smtClean="0">
                <a:solidFill>
                  <a:srgbClr val="C00000"/>
                </a:solidFill>
                <a:latin typeface="Bernard MT Condensed" pitchFamily="18" charset="0"/>
                <a:cs typeface="Andalus" pitchFamily="18" charset="-78"/>
              </a:rPr>
              <a:t>tablets</a:t>
            </a:r>
            <a:endParaRPr lang="es-ES" sz="2800" b="1" dirty="0" smtClean="0">
              <a:solidFill>
                <a:srgbClr val="C00000"/>
              </a:solidFill>
              <a:latin typeface="Bernard MT Condensed" pitchFamily="18" charset="0"/>
              <a:cs typeface="Andalus" pitchFamily="18" charset="-78"/>
            </a:endParaRPr>
          </a:p>
          <a:p>
            <a:endParaRPr lang="es-ES" sz="2400" dirty="0" smtClean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endParaRPr lang="es-ES" sz="2400" dirty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>
          <a:xfrm>
            <a:off x="2321011" y="6372280"/>
            <a:ext cx="6571469" cy="657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Jorge </a:t>
            </a:r>
            <a:r>
              <a:rPr lang="es-ES" sz="2800" b="1" dirty="0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Carlos Reyes </a:t>
            </a:r>
            <a:r>
              <a:rPr lang="es-ES" sz="2800" b="1" dirty="0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Magaña, </a:t>
            </a:r>
            <a:r>
              <a:rPr lang="es-ES" sz="2800" b="1" dirty="0" err="1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Genny</a:t>
            </a:r>
            <a:r>
              <a:rPr lang="es-ES" sz="2800" b="1" dirty="0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 Rocío </a:t>
            </a:r>
            <a:r>
              <a:rPr lang="es-ES" sz="2800" b="1" dirty="0" smtClean="0">
                <a:solidFill>
                  <a:srgbClr val="0070C0"/>
                </a:solidFill>
                <a:latin typeface="BRADDON" pitchFamily="2" charset="0"/>
                <a:cs typeface="Andalus" pitchFamily="18" charset="-78"/>
              </a:rPr>
              <a:t>Uicab Ballote</a:t>
            </a:r>
          </a:p>
          <a:p>
            <a:endParaRPr lang="es-ES" sz="2400" dirty="0" smtClean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endParaRPr lang="es-ES" sz="2400" dirty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88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C4FC-81A4-446C-8322-7AEECEA404D2}" type="slidenum">
              <a:rPr lang="en-US"/>
              <a:pPr/>
              <a:t>10</a:t>
            </a:fld>
            <a:endParaRPr lang="en-US"/>
          </a:p>
        </p:txBody>
      </p:sp>
      <p:grpSp>
        <p:nvGrpSpPr>
          <p:cNvPr id="17" name="16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18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48" name="4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9" name="4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7" name="5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19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20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21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22" name="21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1051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64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87" name="Picture 6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t="23573" r="15371"/>
          <a:stretch/>
        </p:blipFill>
        <p:spPr bwMode="auto">
          <a:xfrm>
            <a:off x="1238092" y="1734000"/>
            <a:ext cx="6541422" cy="19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16394" r="-3273"/>
          <a:stretch/>
        </p:blipFill>
        <p:spPr bwMode="auto">
          <a:xfrm>
            <a:off x="1700564" y="4221088"/>
            <a:ext cx="6078950" cy="148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Rectangle 3"/>
          <p:cNvSpPr txBox="1">
            <a:spLocks noChangeArrowheads="1"/>
          </p:cNvSpPr>
          <p:nvPr/>
        </p:nvSpPr>
        <p:spPr>
          <a:xfrm>
            <a:off x="1744947" y="6207986"/>
            <a:ext cx="6571469" cy="657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err="1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Heydi</a:t>
            </a:r>
            <a:r>
              <a:rPr lang="es-ES" sz="2800" b="1" dirty="0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 </a:t>
            </a:r>
            <a:r>
              <a:rPr lang="es-ES" sz="2800" b="1" dirty="0" err="1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Koyoc</a:t>
            </a:r>
            <a:r>
              <a:rPr lang="es-ES" sz="2800" b="1" dirty="0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 Chay, Rocío Uicab Ballote</a:t>
            </a:r>
          </a:p>
          <a:p>
            <a:endParaRPr lang="es-ES" sz="2400" dirty="0" smtClean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endParaRPr lang="es-ES" sz="2400" dirty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>
          <a:xfrm>
            <a:off x="383870" y="932439"/>
            <a:ext cx="822960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PRIORI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(2010-2012)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2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C4FC-81A4-446C-8322-7AEECEA404D2}" type="slidenum">
              <a:rPr lang="en-US"/>
              <a:pPr/>
              <a:t>11</a:t>
            </a:fld>
            <a:endParaRPr lang="en-US"/>
          </a:p>
        </p:txBody>
      </p:sp>
      <p:grpSp>
        <p:nvGrpSpPr>
          <p:cNvPr id="17" name="16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18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48" name="4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9" name="4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7" name="5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19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20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21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22" name="21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>
          <a:xfrm>
            <a:off x="383870" y="932439"/>
            <a:ext cx="822960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PRIORI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(2010)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2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  <p:sp>
        <p:nvSpPr>
          <p:cNvPr id="1051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Rectangle 4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64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65" name="Rectangle 6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0" name="109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 rot="266468">
            <a:off x="3284687" y="1775198"/>
            <a:ext cx="1024421" cy="212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112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21305662">
            <a:off x="1279327" y="1699680"/>
            <a:ext cx="1182025" cy="225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113 Image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258853">
            <a:off x="6793770" y="1730713"/>
            <a:ext cx="933251" cy="216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Rectangle 3"/>
          <p:cNvSpPr txBox="1">
            <a:spLocks noChangeArrowheads="1"/>
          </p:cNvSpPr>
          <p:nvPr/>
        </p:nvSpPr>
        <p:spPr>
          <a:xfrm>
            <a:off x="1310471" y="4199762"/>
            <a:ext cx="7590221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Rockwell" pitchFamily="18" charset="0"/>
              </a:rPr>
              <a:t>Sora	Chachi	   Coco 	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Rockwell" pitchFamily="18" charset="0"/>
              </a:rPr>
              <a:t>Pentita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Rockwell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2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  <p:pic>
        <p:nvPicPr>
          <p:cNvPr id="1089" name="Picture 65" descr="PH02749U"/>
          <p:cNvPicPr preferRelativeResize="0">
            <a:picLocks noChangeArrowheads="1" noChangeShapeType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6"/>
          <a:stretch/>
        </p:blipFill>
        <p:spPr bwMode="auto">
          <a:xfrm rot="21300000">
            <a:off x="3585372" y="4878902"/>
            <a:ext cx="1944687" cy="1574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0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118" name="117 Imagen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 rot="21347957">
            <a:off x="5061846" y="1625694"/>
            <a:ext cx="866818" cy="231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2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G:\INVESTIGACIÓN\PROYECTOS\PROYECTO SINED\Personajes PNG\Pentit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7"/>
          <a:stretch/>
        </p:blipFill>
        <p:spPr bwMode="auto">
          <a:xfrm rot="264108">
            <a:off x="6730660" y="793514"/>
            <a:ext cx="1673659" cy="340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C4FC-81A4-446C-8322-7AEECEA404D2}" type="slidenum">
              <a:rPr lang="en-US"/>
              <a:pPr/>
              <a:t>12</a:t>
            </a:fld>
            <a:endParaRPr lang="en-US"/>
          </a:p>
        </p:txBody>
      </p:sp>
      <p:grpSp>
        <p:nvGrpSpPr>
          <p:cNvPr id="17" name="16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18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48" name="4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9" name="4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7" name="5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19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20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21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22" name="21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>
          <a:xfrm>
            <a:off x="383870" y="476672"/>
            <a:ext cx="822960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SINED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(2012)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2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  <p:pic>
        <p:nvPicPr>
          <p:cNvPr id="3074" name="Picture 2" descr="G:\INVESTIGACIÓN\PROYECTOS\PROYECTO SINED\Personajes PNG\Chach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6"/>
          <a:stretch/>
        </p:blipFill>
        <p:spPr bwMode="auto">
          <a:xfrm rot="265248">
            <a:off x="2662186" y="796594"/>
            <a:ext cx="1746568" cy="33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G:\INVESTIGACIÓN\PROYECTOS\PROYECTO SINED\Personajes PNG\Coc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6"/>
          <a:stretch/>
        </p:blipFill>
        <p:spPr bwMode="auto">
          <a:xfrm rot="21360788">
            <a:off x="4536633" y="1140023"/>
            <a:ext cx="1766971" cy="292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:\INVESTIGACIÓN\PROYECTOS\PROYECTO SINED\Personajes PNG\Robi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39"/>
          <a:stretch/>
        </p:blipFill>
        <p:spPr bwMode="auto">
          <a:xfrm rot="21397467">
            <a:off x="904593" y="964521"/>
            <a:ext cx="1541760" cy="30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3"/>
          <p:cNvSpPr txBox="1">
            <a:spLocks noChangeArrowheads="1"/>
          </p:cNvSpPr>
          <p:nvPr/>
        </p:nvSpPr>
        <p:spPr>
          <a:xfrm>
            <a:off x="846443" y="4221088"/>
            <a:ext cx="7590221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Rockwell" pitchFamily="18" charset="0"/>
              </a:rPr>
              <a:t>Sora	  Chachi	      Coco 	       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Rockwell" pitchFamily="18" charset="0"/>
              </a:rPr>
              <a:t>Pentita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Rockwell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800" b="1" dirty="0">
              <a:solidFill>
                <a:srgbClr val="C00000"/>
              </a:solidFill>
              <a:latin typeface="BRADDON" pitchFamily="2" charset="0"/>
              <a:cs typeface="Andalus" pitchFamily="18" charset="-78"/>
            </a:endParaRPr>
          </a:p>
          <a:p>
            <a:pPr algn="just">
              <a:buFont typeface="Arial" pitchFamily="34" charset="0"/>
              <a:buNone/>
            </a:pPr>
            <a:r>
              <a:rPr lang="es-ES" sz="2800" b="1" dirty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	</a:t>
            </a:r>
          </a:p>
        </p:txBody>
      </p:sp>
      <p:pic>
        <p:nvPicPr>
          <p:cNvPr id="3080" name="Picture 2" descr="Descripción: https://photos-5.dropbox.com/t/0/AABUgp87tjt365QO1EFF2nuLXoeAjJErIhndbz8J2Zswgw/12/2178229/png/32x32/3/1372266000/0/2/Screenshot_2013-06-25-15-24-40.png/r73NTXb6wLrV9Pslk-I4eRShn4448qxbKsDwVR3AnFU?size=800x6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2891">
            <a:off x="2037121" y="4528848"/>
            <a:ext cx="2524125" cy="1571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5" descr="Descripción: D:\Programs\Dropbox\tableroazu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608">
            <a:off x="4245006" y="4530773"/>
            <a:ext cx="2524125" cy="1581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683568" y="6381328"/>
            <a:ext cx="8649171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err="1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Genny</a:t>
            </a:r>
            <a:r>
              <a:rPr lang="es-ES" sz="2800" b="1" dirty="0" smtClean="0">
                <a:solidFill>
                  <a:srgbClr val="C00000"/>
                </a:solidFill>
                <a:latin typeface="BRADDON" pitchFamily="2" charset="0"/>
                <a:cs typeface="Andalus" pitchFamily="18" charset="-78"/>
              </a:rPr>
              <a:t> Centeno M., Mauricio Lara S., Brent Heftye S., Jorge C. Reyes M.</a:t>
            </a:r>
          </a:p>
          <a:p>
            <a:endParaRPr lang="es-ES" sz="2300" dirty="0" smtClean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endParaRPr lang="es-ES" sz="2300" dirty="0">
              <a:solidFill>
                <a:schemeClr val="bg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7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Proceso de desarrollo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1965122"/>
            <a:ext cx="8414412" cy="2976046"/>
          </a:xfrm>
        </p:spPr>
        <p:txBody>
          <a:bodyPr>
            <a:normAutofit/>
          </a:bodyPr>
          <a:lstStyle/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Ingeniería de Software</a:t>
            </a:r>
          </a:p>
          <a:p>
            <a:pPr lvl="1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Análisis</a:t>
            </a:r>
          </a:p>
          <a:p>
            <a:pPr lvl="1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Diseño</a:t>
            </a:r>
          </a:p>
          <a:p>
            <a:pPr lvl="1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Implementación</a:t>
            </a:r>
          </a:p>
          <a:p>
            <a:pPr lvl="1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Pruebas </a:t>
            </a:r>
          </a:p>
          <a:p>
            <a:pPr lvl="1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Liberación 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277438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80" y="1340768"/>
            <a:ext cx="3655688" cy="2035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9" name="Picture 1" descr="Macintosh HD:Users:brentheftye:Dropbox:Adivina Quien Geometrico:tableroAQG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70198"/>
            <a:ext cx="4209214" cy="29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7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Características generales 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del dispositivo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746576" y="1965122"/>
            <a:ext cx="5279396" cy="2976046"/>
          </a:xfrm>
        </p:spPr>
        <p:txBody>
          <a:bodyPr>
            <a:normAutofit/>
          </a:bodyPr>
          <a:lstStyle/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Samsung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Galaxy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Tab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2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.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Sistema operativo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Android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. Versión 4.1.1 (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Jelly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Bean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). 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Conexión vía Bluetooth.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Pantalla 10.1” (1280 x 800)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Procesador Dual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Core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1.0 GHz.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pic>
        <p:nvPicPr>
          <p:cNvPr id="46" name="4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5" r="34598"/>
          <a:stretch/>
        </p:blipFill>
        <p:spPr>
          <a:xfrm>
            <a:off x="363923" y="1849706"/>
            <a:ext cx="3271973" cy="2875438"/>
          </a:xfrm>
          <a:prstGeom prst="rect">
            <a:avLst/>
          </a:prstGeom>
        </p:spPr>
      </p:pic>
      <p:grpSp>
        <p:nvGrpSpPr>
          <p:cNvPr id="47" name="46 Grupo"/>
          <p:cNvGrpSpPr/>
          <p:nvPr/>
        </p:nvGrpSpPr>
        <p:grpSpPr>
          <a:xfrm>
            <a:off x="119667" y="5277438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2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Pantalla Inicial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3" descr="C:\Users\jorge.reyes\Documents\Respaldo Carlos Reyes\FMAT\Proyectos\SINED\Geometronix\Pantallas\Screenshot_2014-06-03-20-47-3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98" y="1556791"/>
            <a:ext cx="6389034" cy="39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Conexión Bluetooth 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C:\Users\jorge.reyes\Documents\Respaldo Carlos Reyes\FMAT\Proyectos\SINED\Geometronix\Pantallas\Screenshot_2014-06-03-20-47-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38" y="1556792"/>
            <a:ext cx="6427305" cy="40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Pantalla de espera del 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otro dispositivo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C:\Users\jorge.reyes\Documents\Respaldo Carlos Reyes\FMAT\Proyectos\SINED\Geometronix\Pantallas\Screenshot_2014-06-03-20-48-5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1"/>
            <a:ext cx="6421880" cy="40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Selección  del dispositivo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C:\Users\jorge.reyes\Documents\Respaldo Carlos Reyes\FMAT\Proyectos\SINED\Geometronix\Pantallas\Screenshot_2014-06-03-20-48-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9" y="1556792"/>
            <a:ext cx="6351069" cy="396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0619" y="-19686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Tablero principal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C:\Users\jorge.reyes\Documents\Respaldo Carlos Reyes\FMAT\Proyectos\SINED\Geometronix\Pantallas\Screenshot_2014-06-03-20-49-0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3"/>
            <a:ext cx="6421880" cy="40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112" name="Rectangle 3"/>
          <p:cNvSpPr txBox="1">
            <a:spLocks noChangeArrowheads="1"/>
          </p:cNvSpPr>
          <p:nvPr/>
        </p:nvSpPr>
        <p:spPr>
          <a:xfrm>
            <a:off x="291031" y="2060848"/>
            <a:ext cx="8229600" cy="24330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Las capacidades que posee el ser humano no sólo son resultados de factores genéticos y hereditarios, sino también son producto del aprendizaje y de la interacción continua del individuo con el medio que lo rodea y la sociedad. (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Vigotsky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1986,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Delval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 1994; García-Sevilla, 2007).</a:t>
            </a:r>
          </a:p>
        </p:txBody>
      </p:sp>
    </p:spTree>
    <p:extLst>
      <p:ext uri="{BB962C8B-B14F-4D97-AF65-F5344CB8AC3E}">
        <p14:creationId xmlns:p14="http://schemas.microsoft.com/office/powerpoint/2010/main" val="17568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-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Configuración de la pregunta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Figuras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C:\Users\jorge.reyes\Documents\Respaldo Carlos Reyes\FMAT\Proyectos\SINED\Geometronix\Pantallas\Screenshot_2014-06-03-20-49-3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05" y="1556791"/>
            <a:ext cx="6433439" cy="40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Configuración de la pregunta</a:t>
            </a:r>
            <a:br>
              <a:rPr lang="es-MX" sz="2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Color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C:\Users\jorge.reyes\Documents\Respaldo Carlos Reyes\FMAT\Proyectos\SINED\Geometronix\Pantallas\Screenshot_2014-06-03-20-49-3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65" y="1556792"/>
            <a:ext cx="645191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Configuración de la pregunta</a:t>
            </a:r>
            <a:br>
              <a:rPr lang="es-MX" sz="2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Posición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C:\Users\jorge.reyes\Documents\Respaldo Carlos Reyes\FMAT\Proyectos\SINED\Geometronix\Pantallas\Screenshot_2014-06-03-20-49-4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421880" cy="40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Vista Previa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C:\Users\jorge.reyes\Documents\Respaldo Carlos Reyes\FMAT\Proyectos\SINED\Geometronix\Pantallas\Screenshot_2014-06-03-20-50-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556792"/>
            <a:ext cx="6421880" cy="40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Pregunta recibida por el 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contrincante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C:\Users\jorge.reyes\Documents\Respaldo Carlos Reyes\FMAT\Proyectos\SINED\Geometronix\Pantallas\Screenshot_2014-06-03-20-50-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421880" cy="40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Respuesta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0" name="Picture 2" descr="C:\Users\jorge.reyes\Documents\Respaldo Carlos Reyes\FMAT\Proyectos\SINED\Geometronix\Pantallas\Screenshot_2014-06-03-20-51-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1"/>
            <a:ext cx="6421880" cy="40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Descarte de personajes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4" name="Picture 2" descr="C:\Users\jorge.reyes\Documents\Respaldo Carlos Reyes\FMAT\Proyectos\SINED\Geometronix\Pantallas\Screenshot_2014-06-03-20-51-4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59" y="1556792"/>
            <a:ext cx="6398185" cy="399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Conforme el juego fluye se van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descartando más personajes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 descr="C:\Users\jorge.reyes\Documents\Respaldo Carlos Reyes\FMAT\Proyectos\SINED\Geometronix\Pantallas\Screenshot_2014-06-03-20-55-0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23" y="1522713"/>
            <a:ext cx="6416722" cy="40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Opción “Adivina”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C:\Users\jorge.reyes\Documents\Respaldo Carlos Reyes\FMAT\Proyectos\SINED\Geometronix\Pantallas\Screenshot_2014-06-03-21-00-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8" y="1543139"/>
            <a:ext cx="6298378" cy="403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971600" y="980728"/>
            <a:ext cx="7477448" cy="5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Pregunta para adivinar el</a:t>
            </a:r>
            <a:b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personaje.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2495931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86" name="Picture 2" descr="C:\Users\jorge.reyes\Documents\Respaldo Carlos Reyes\FMAT\Proyectos\SINED\Geometronix\Pantallas\Screenshot_2014-06-03-21-00-4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45191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112" name="Rectangle 3"/>
          <p:cNvSpPr txBox="1">
            <a:spLocks noChangeArrowheads="1"/>
          </p:cNvSpPr>
          <p:nvPr/>
        </p:nvSpPr>
        <p:spPr>
          <a:xfrm>
            <a:off x="302840" y="1700807"/>
            <a:ext cx="8229600" cy="36630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</a:p>
          <a:p>
            <a:pPr algn="just">
              <a:buNone/>
            </a:pPr>
            <a:r>
              <a:rPr lang="es-MX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Se pueden estimular y entrenar determinadas capacidades cognitivas y los componentes que la integran, de forma adecuada y sistemática, para transformarlas en una habilidad, un hábito o destreza. (Alonso y Fuentes 2001,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Radford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y André, 2009,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Portellano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 2009).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1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Finalización del juego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-27384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07504" y="5853502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-36512" y="404664"/>
            <a:ext cx="4487033" cy="3168352"/>
            <a:chOff x="971600" y="980728"/>
            <a:chExt cx="7477448" cy="5114728"/>
          </a:xfrm>
        </p:grpSpPr>
        <p:pic>
          <p:nvPicPr>
            <p:cNvPr id="2050" name="Picture 2" descr="C:\Users\jorge.reyes\Documents\Respaldo Carlos Reyes\FMAT\Proyectos\SINED\Geometronix\Pantallas\galaxy-tab-2-10.1-product-image-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3" t="5926" r="4937" b="7676"/>
            <a:stretch/>
          </p:blipFill>
          <p:spPr bwMode="auto">
            <a:xfrm>
              <a:off x="971600" y="980728"/>
              <a:ext cx="7477448" cy="5114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C:\Users\jorge.reyes\Documents\Respaldo Carlos Reyes\FMAT\Proyectos\SINED\Geometronix\Pantallas\Screenshot_2014-06-03-21-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556792"/>
              <a:ext cx="6387342" cy="39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2" descr="C:\Users\jorge.reyes\Documents\Respaldo Carlos Reyes\FMAT\Proyectos\SINED\Geometronix\Pantallas\galaxy-tab-2-10.1-product-image-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5926" r="4937" b="7676"/>
          <a:stretch/>
        </p:blipFill>
        <p:spPr bwMode="auto">
          <a:xfrm>
            <a:off x="4669399" y="2708920"/>
            <a:ext cx="4439105" cy="31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jorge.reyes\Documents\Respaldo Carlos Reyes\FMAT\Proyectos\SINED\Geometronix\Pantallas\Screenshot_2014-06-03-21-01-4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15" y="2996952"/>
            <a:ext cx="374975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Ventajas de la versión digital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4820" y="2541186"/>
            <a:ext cx="8795902" cy="2976046"/>
          </a:xfrm>
        </p:spPr>
        <p:txBody>
          <a:bodyPr>
            <a:normAutofit lnSpcReduction="10000"/>
          </a:bodyPr>
          <a:lstStyle/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Genera juegos aleatorios sobre una base de 42 personajes de manera automática y transparente.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Explota las características de las tabletas, como son el sonido para enriquecer la experiencia del jugador.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Se aprovecha el hecho que los niños son ahora “nativos digitales”.</a:t>
            </a: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Al usar 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Android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es posible realizar las pruebas en los dispositivos sin la necesidad de comprar una licencia.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277438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06" y="1100778"/>
            <a:ext cx="3496116" cy="146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95913" y="1436583"/>
            <a:ext cx="5284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Permite hacer validaciones sobre las respuestas dadas por los jugadores.</a:t>
            </a:r>
          </a:p>
        </p:txBody>
      </p:sp>
    </p:spTree>
    <p:extLst>
      <p:ext uri="{BB962C8B-B14F-4D97-AF65-F5344CB8AC3E}">
        <p14:creationId xmlns:p14="http://schemas.microsoft.com/office/powerpoint/2010/main" val="779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Conclusiones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61657" y="1965122"/>
            <a:ext cx="8264315" cy="2976046"/>
          </a:xfrm>
        </p:spPr>
        <p:txBody>
          <a:bodyPr>
            <a:normAutofit/>
          </a:bodyPr>
          <a:lstStyle/>
          <a:p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Siempre existe un proceso de mejora.</a:t>
            </a:r>
          </a:p>
          <a:p>
            <a:endParaRPr lang="es-MX" sz="24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Para el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realización del juego didáctico es necesaria la cooperación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de ambas áreas, tanto educativa como computacional para poder lograr una aplicación adecuada que cumpla con los objetivos previstos.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6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36" name="35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9" name="38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7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27" name="26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19" name="1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2" name="2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9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grpSp>
        <p:nvGrpSpPr>
          <p:cNvPr id="47" name="46 Grupo"/>
          <p:cNvGrpSpPr/>
          <p:nvPr/>
        </p:nvGrpSpPr>
        <p:grpSpPr>
          <a:xfrm>
            <a:off x="119667" y="5277438"/>
            <a:ext cx="3948277" cy="1823970"/>
            <a:chOff x="407699" y="5301208"/>
            <a:chExt cx="3948277" cy="1823970"/>
          </a:xfrm>
        </p:grpSpPr>
        <p:pic>
          <p:nvPicPr>
            <p:cNvPr id="48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49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50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57" name="56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51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55" name="54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9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67" name="Rectangle 3"/>
          <p:cNvSpPr txBox="1">
            <a:spLocks noChangeArrowheads="1"/>
          </p:cNvSpPr>
          <p:nvPr/>
        </p:nvSpPr>
        <p:spPr>
          <a:xfrm>
            <a:off x="251520" y="1796186"/>
            <a:ext cx="8229600" cy="29289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“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La facultad de constituir circuitos, conexiones entre distintas neuronas, no es algo que se conserva a lo largo de la vida. Cuando el niño nace, o incluso in útero, es decir, en el momento en que el cerebro se empieza a formar, las posibilidades de conexión son prácticamente ilimitadas” (</a:t>
            </a:r>
            <a:r>
              <a:rPr lang="es-ES_tradnl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Kovacs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 1991, p. 4.)</a:t>
            </a: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395548" y="2060848"/>
            <a:ext cx="8229600" cy="24271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Entre el nacimiento y hasta los 8 años aproximadamente hay un mayor desarrollo cerebral, y dado que en ese tiempo una de las actividades centrales del niño es jugar, entonces se debe reflexionar sobre el aporte que tiene el juego en el desarrollo cognitivo.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Flinchum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(1988).</a:t>
            </a:r>
          </a:p>
          <a:p>
            <a:pPr algn="just">
              <a:buFont typeface="Arial" pitchFamily="34" charset="0"/>
              <a:buNone/>
            </a:pPr>
            <a:endParaRPr lang="es-MX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481062" y="1268759"/>
            <a:ext cx="8229600" cy="41064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Montessori (1971),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Vigotsky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(1986), </a:t>
            </a:r>
            <a:r>
              <a:rPr lang="es-MX" sz="240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Fröebel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(1989), a través de sus obras, trabajos y teorías hablan del juego y su importancia en la formación y educación del individuo.</a:t>
            </a:r>
          </a:p>
          <a:p>
            <a:pPr algn="just">
              <a:buFont typeface="Arial" pitchFamily="34" charset="0"/>
              <a:buNone/>
            </a:pPr>
            <a:endParaRPr lang="es-ES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Piaget (1961) estudió el juego en el desarrollo cognitivo del niño y distinguió tres tipos que se presentan a lo largo de las etapas de desarrollo del niño: el juego de ejercicio, el juego simbólico y el juego de reglas.</a:t>
            </a:r>
          </a:p>
          <a:p>
            <a:pPr algn="just">
              <a:buFont typeface="Arial" pitchFamily="34" charset="0"/>
              <a:buNone/>
            </a:pPr>
            <a:r>
              <a:rPr lang="es-MX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2052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" name="14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6" name="15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9" name="18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27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1" name="3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38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48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49" name="48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57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58" name="57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59" name="58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0" name="59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1" name="60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62" name="61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3" name="62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4" name="63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65" name="64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66" name="65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67" name="Rectangle 3"/>
          <p:cNvSpPr txBox="1">
            <a:spLocks noChangeArrowheads="1"/>
          </p:cNvSpPr>
          <p:nvPr/>
        </p:nvSpPr>
        <p:spPr>
          <a:xfrm>
            <a:off x="302840" y="2204864"/>
            <a:ext cx="8229600" cy="25202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“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El niño debe disfrutar plenamente de juegos y recreaciones, los cuales deben estar orientados hacia los fines perseguidos por la educación. La sociedad y las autoridades públicas se esforzarán por promover el goce de este derecho.”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(ONU)</a:t>
            </a:r>
            <a:endParaRPr lang="es-MX" sz="240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C4FC-81A4-446C-8322-7AEECEA404D2}" type="slidenum">
              <a:rPr lang="en-US"/>
              <a:pPr/>
              <a:t>8</a:t>
            </a:fld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6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9" name="8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5" name="14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15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3" name="12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13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16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18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48" name="4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9" name="4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7" name="5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19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20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21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22" name="21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69237" y="1340768"/>
            <a:ext cx="8229600" cy="35619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Con orientación pedagógica contribuyen a la activación del pensamiento (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Mondeja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 Zumalacárregui, Martín y Ferrer, 2001) y se recomiendan como generadores de aprendizajes duraderos; ya que las habilidades adquiridas en condiciones de aprendizaje agradables, se retienen normalmente durante periodos de tiempo más largos. (</a:t>
            </a:r>
            <a:r>
              <a:rPr lang="es-MX" sz="24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Chamoso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et al. 2004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Andreu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y García 2000, Ortiz, 2003 y 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Martí 2012).</a:t>
            </a:r>
          </a:p>
          <a:p>
            <a:pPr algn="just">
              <a:buNone/>
            </a:pPr>
            <a:endParaRPr lang="es-MX" sz="24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4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4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4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4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C4FC-81A4-446C-8322-7AEECEA404D2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119667" y="5301208"/>
            <a:ext cx="3948277" cy="1823970"/>
            <a:chOff x="407699" y="5301208"/>
            <a:chExt cx="3948277" cy="1823970"/>
          </a:xfrm>
        </p:grpSpPr>
        <p:pic>
          <p:nvPicPr>
            <p:cNvPr id="6" name="Picture 4" descr="G:\INVESTIGACIÓN\PROYECTOS\PROYECTO SINED\Personajes PNG\Tria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55" r="25140" b="62168"/>
            <a:stretch/>
          </p:blipFill>
          <p:spPr bwMode="auto">
            <a:xfrm>
              <a:off x="1502531" y="5431712"/>
              <a:ext cx="1719517" cy="145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Rectángulo"/>
            <p:cNvSpPr/>
            <p:nvPr/>
          </p:nvSpPr>
          <p:spPr>
            <a:xfrm rot="1226071">
              <a:off x="1394076" y="6364740"/>
              <a:ext cx="368737" cy="578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7 Rectángulo"/>
            <p:cNvSpPr/>
            <p:nvPr/>
          </p:nvSpPr>
          <p:spPr>
            <a:xfrm rot="20309715">
              <a:off x="2730930" y="6135943"/>
              <a:ext cx="663866" cy="80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9" name="8 Grupo"/>
            <p:cNvGrpSpPr/>
            <p:nvPr/>
          </p:nvGrpSpPr>
          <p:grpSpPr>
            <a:xfrm rot="7370868">
              <a:off x="1197073" y="6624684"/>
              <a:ext cx="641895" cy="356369"/>
              <a:chOff x="3204597" y="6656184"/>
              <a:chExt cx="465680" cy="375499"/>
            </a:xfrm>
          </p:grpSpPr>
          <p:cxnSp>
            <p:nvCxnSpPr>
              <p:cNvPr id="15" name="14 Conector recto"/>
              <p:cNvCxnSpPr/>
              <p:nvPr/>
            </p:nvCxnSpPr>
            <p:spPr>
              <a:xfrm rot="21324217">
                <a:off x="3234398" y="6656184"/>
                <a:ext cx="435879" cy="360040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15 Conector recto"/>
              <p:cNvCxnSpPr/>
              <p:nvPr/>
            </p:nvCxnSpPr>
            <p:spPr>
              <a:xfrm rot="21324217">
                <a:off x="3204597" y="6671643"/>
                <a:ext cx="435879" cy="360040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9 Grupo"/>
            <p:cNvGrpSpPr/>
            <p:nvPr/>
          </p:nvGrpSpPr>
          <p:grpSpPr>
            <a:xfrm rot="207412">
              <a:off x="2623298" y="6743450"/>
              <a:ext cx="590678" cy="381728"/>
              <a:chOff x="3122828" y="6750053"/>
              <a:chExt cx="695653" cy="427377"/>
            </a:xfrm>
          </p:grpSpPr>
          <p:cxnSp>
            <p:nvCxnSpPr>
              <p:cNvPr id="13" name="12 Conector recto"/>
              <p:cNvCxnSpPr/>
              <p:nvPr/>
            </p:nvCxnSpPr>
            <p:spPr>
              <a:xfrm rot="11841759">
                <a:off x="3122828" y="6775006"/>
                <a:ext cx="672665" cy="402424"/>
              </a:xfrm>
              <a:prstGeom prst="line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13 Conector recto"/>
              <p:cNvCxnSpPr/>
              <p:nvPr/>
            </p:nvCxnSpPr>
            <p:spPr>
              <a:xfrm rot="11841759">
                <a:off x="3145816" y="6750053"/>
                <a:ext cx="672665" cy="402424"/>
              </a:xfrm>
              <a:prstGeom prst="line">
                <a:avLst/>
              </a:prstGeom>
              <a:ln w="444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7" descr="G:\INVESTIGACIÓN\PROYECTOS\PROYECTO SINED\Personajes PNG\Co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3902" l="0" r="745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45810"/>
            <a:stretch/>
          </p:blipFill>
          <p:spPr bwMode="auto">
            <a:xfrm>
              <a:off x="2786510" y="5375231"/>
              <a:ext cx="1569466" cy="154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G:\INVESTIGACIÓN\PROYECTOS\PROYECTO SINED\Personajes PNG\Pent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" b="59682" l="0" r="724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86" b="40581"/>
            <a:stretch/>
          </p:blipFill>
          <p:spPr bwMode="auto">
            <a:xfrm>
              <a:off x="407699" y="5301208"/>
              <a:ext cx="1283981" cy="158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16 Grupo"/>
          <p:cNvGrpSpPr/>
          <p:nvPr/>
        </p:nvGrpSpPr>
        <p:grpSpPr>
          <a:xfrm>
            <a:off x="5385206" y="19720"/>
            <a:ext cx="3705516" cy="1006413"/>
            <a:chOff x="3757999" y="7782"/>
            <a:chExt cx="5313100" cy="1404994"/>
          </a:xfrm>
        </p:grpSpPr>
        <p:grpSp>
          <p:nvGrpSpPr>
            <p:cNvPr id="18" name="15 Grupo"/>
            <p:cNvGrpSpPr/>
            <p:nvPr/>
          </p:nvGrpSpPr>
          <p:grpSpPr>
            <a:xfrm>
              <a:off x="6782335" y="583846"/>
              <a:ext cx="2288764" cy="698129"/>
              <a:chOff x="0" y="2517750"/>
              <a:chExt cx="6000792" cy="1857388"/>
            </a:xfrm>
          </p:grpSpPr>
          <p:sp>
            <p:nvSpPr>
              <p:cNvPr id="48" name="47 Rectángulo"/>
              <p:cNvSpPr/>
              <p:nvPr/>
            </p:nvSpPr>
            <p:spPr>
              <a:xfrm>
                <a:off x="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9" name="48 Rectángulo"/>
              <p:cNvSpPr/>
              <p:nvPr/>
            </p:nvSpPr>
            <p:spPr>
              <a:xfrm>
                <a:off x="571504" y="3446444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0" name="49 Rectángulo"/>
              <p:cNvSpPr/>
              <p:nvPr/>
            </p:nvSpPr>
            <p:spPr>
              <a:xfrm>
                <a:off x="1071570" y="251775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1" name="50 Rectángulo"/>
              <p:cNvSpPr/>
              <p:nvPr/>
            </p:nvSpPr>
            <p:spPr>
              <a:xfrm>
                <a:off x="15001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2" name="51 Rectángulo"/>
              <p:cNvSpPr/>
              <p:nvPr/>
            </p:nvSpPr>
            <p:spPr>
              <a:xfrm>
                <a:off x="221457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3" name="52 Rectángulo"/>
              <p:cNvSpPr/>
              <p:nvPr/>
            </p:nvSpPr>
            <p:spPr>
              <a:xfrm>
                <a:off x="3000396" y="3160692"/>
                <a:ext cx="857256" cy="114300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á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4" name="53 Rectángulo"/>
              <p:cNvSpPr/>
              <p:nvPr/>
            </p:nvSpPr>
            <p:spPr>
              <a:xfrm>
                <a:off x="3500462" y="258918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t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7209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6" name="55 Rectángulo"/>
              <p:cNvSpPr/>
              <p:nvPr/>
            </p:nvSpPr>
            <p:spPr>
              <a:xfrm>
                <a:off x="4357718" y="3446444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57" name="56 Rectángulo"/>
              <p:cNvSpPr/>
              <p:nvPr/>
            </p:nvSpPr>
            <p:spPr>
              <a:xfrm>
                <a:off x="3929090" y="3446444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</p:grpSp>
        <p:grpSp>
          <p:nvGrpSpPr>
            <p:cNvPr id="19" name="26 Grupo"/>
            <p:cNvGrpSpPr/>
            <p:nvPr/>
          </p:nvGrpSpPr>
          <p:grpSpPr>
            <a:xfrm>
              <a:off x="4599412" y="49967"/>
              <a:ext cx="1755474" cy="991546"/>
              <a:chOff x="2138345" y="-54018"/>
              <a:chExt cx="4643470" cy="2592935"/>
            </a:xfrm>
          </p:grpSpPr>
          <p:sp>
            <p:nvSpPr>
              <p:cNvPr id="39" name="38 Rectángulo"/>
              <p:cNvSpPr/>
              <p:nvPr/>
            </p:nvSpPr>
            <p:spPr>
              <a:xfrm>
                <a:off x="2138345" y="-54018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J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0" name="39 Rectángulo"/>
              <p:cNvSpPr/>
              <p:nvPr/>
            </p:nvSpPr>
            <p:spPr>
              <a:xfrm>
                <a:off x="392429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1" name="40 Rectángulo"/>
              <p:cNvSpPr/>
              <p:nvPr/>
            </p:nvSpPr>
            <p:spPr>
              <a:xfrm>
                <a:off x="3209915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42" name="41 Rectángulo"/>
              <p:cNvSpPr/>
              <p:nvPr/>
            </p:nvSpPr>
            <p:spPr>
              <a:xfrm>
                <a:off x="2709849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o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3" name="42 Rectángulo"/>
              <p:cNvSpPr/>
              <p:nvPr/>
            </p:nvSpPr>
            <p:spPr>
              <a:xfrm>
                <a:off x="4710113" y="874676"/>
                <a:ext cx="785818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4" name="43 Rectángulo"/>
              <p:cNvSpPr/>
              <p:nvPr/>
            </p:nvSpPr>
            <p:spPr>
              <a:xfrm>
                <a:off x="5281617" y="17420"/>
                <a:ext cx="714379" cy="178595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5853121" y="87467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6" name="45 Rectángulo"/>
              <p:cNvSpPr/>
              <p:nvPr/>
            </p:nvSpPr>
            <p:spPr>
              <a:xfrm>
                <a:off x="5067303" y="1610223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47" name="46 Rectángulo"/>
              <p:cNvSpPr/>
              <p:nvPr/>
            </p:nvSpPr>
            <p:spPr>
              <a:xfrm>
                <a:off x="4424361" y="1681661"/>
                <a:ext cx="928695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</a:p>
            </p:txBody>
          </p:sp>
        </p:grpSp>
        <p:grpSp>
          <p:nvGrpSpPr>
            <p:cNvPr id="20" name="46 Grupo"/>
            <p:cNvGrpSpPr/>
            <p:nvPr/>
          </p:nvGrpSpPr>
          <p:grpSpPr>
            <a:xfrm>
              <a:off x="3757999" y="7782"/>
              <a:ext cx="883495" cy="433336"/>
              <a:chOff x="1411320" y="4589456"/>
              <a:chExt cx="4727553" cy="185738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461165" y="4589456"/>
                <a:ext cx="714379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P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1411320" y="4660893"/>
                <a:ext cx="714380" cy="178595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3" name="32 Rectángulo"/>
              <p:cNvSpPr/>
              <p:nvPr/>
            </p:nvSpPr>
            <p:spPr>
              <a:xfrm>
                <a:off x="1925687" y="5544475"/>
                <a:ext cx="928694" cy="85725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4" name="33 Rectángulo"/>
              <p:cNvSpPr/>
              <p:nvPr/>
            </p:nvSpPr>
            <p:spPr>
              <a:xfrm>
                <a:off x="2753154" y="5518148"/>
                <a:ext cx="671077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5" name="34 Rectángulo"/>
              <p:cNvSpPr/>
              <p:nvPr/>
            </p:nvSpPr>
            <p:spPr>
              <a:xfrm>
                <a:off x="3250073" y="5562370"/>
                <a:ext cx="857256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m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6" name="35 Rectángulo"/>
              <p:cNvSpPr/>
              <p:nvPr/>
            </p:nvSpPr>
            <p:spPr>
              <a:xfrm>
                <a:off x="521017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37" name="36 Rectángulo"/>
              <p:cNvSpPr/>
              <p:nvPr/>
            </p:nvSpPr>
            <p:spPr>
              <a:xfrm>
                <a:off x="4495799" y="5518146"/>
                <a:ext cx="928694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r</a:t>
                </a:r>
              </a:p>
            </p:txBody>
          </p:sp>
          <p:sp>
            <p:nvSpPr>
              <p:cNvPr id="38" name="37 Rectángulo"/>
              <p:cNvSpPr/>
              <p:nvPr/>
            </p:nvSpPr>
            <p:spPr>
              <a:xfrm>
                <a:off x="4067171" y="5518146"/>
                <a:ext cx="642942" cy="85725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  <p:grpSp>
          <p:nvGrpSpPr>
            <p:cNvPr id="21" name="70 Grupo"/>
            <p:cNvGrpSpPr/>
            <p:nvPr/>
          </p:nvGrpSpPr>
          <p:grpSpPr>
            <a:xfrm>
              <a:off x="4844033" y="799870"/>
              <a:ext cx="2156182" cy="612906"/>
              <a:chOff x="9853649" y="3589320"/>
              <a:chExt cx="3363539" cy="1005692"/>
            </a:xfrm>
          </p:grpSpPr>
          <p:sp>
            <p:nvSpPr>
              <p:cNvPr id="22" name="21 Rectángulo"/>
              <p:cNvSpPr/>
              <p:nvPr/>
            </p:nvSpPr>
            <p:spPr>
              <a:xfrm>
                <a:off x="11996789" y="4089712"/>
                <a:ext cx="350321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i</a:t>
                </a:r>
              </a:p>
            </p:txBody>
          </p:sp>
          <p:sp>
            <p:nvSpPr>
              <p:cNvPr id="23" name="22 Rectángulo"/>
              <p:cNvSpPr/>
              <p:nvPr/>
            </p:nvSpPr>
            <p:spPr>
              <a:xfrm>
                <a:off x="9853649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E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10203970" y="3589320"/>
                <a:ext cx="389245" cy="100569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d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10515366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u</a:t>
                </a:r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10904612" y="4112280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11254933" y="4112280"/>
                <a:ext cx="467095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a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8" name="27 Rectángulo"/>
              <p:cNvSpPr/>
              <p:nvPr/>
            </p:nvSpPr>
            <p:spPr>
              <a:xfrm>
                <a:off x="1228254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ó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  <p:sp>
            <p:nvSpPr>
              <p:cNvPr id="29" name="28 Rectángulo"/>
              <p:cNvSpPr/>
              <p:nvPr/>
            </p:nvSpPr>
            <p:spPr>
              <a:xfrm>
                <a:off x="11568161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c</a:t>
                </a:r>
              </a:p>
            </p:txBody>
          </p:sp>
          <p:sp>
            <p:nvSpPr>
              <p:cNvPr id="30" name="29 Rectángulo"/>
              <p:cNvSpPr/>
              <p:nvPr/>
            </p:nvSpPr>
            <p:spPr>
              <a:xfrm>
                <a:off x="12711169" y="4089386"/>
                <a:ext cx="506019" cy="48273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>
                  <a:rot lat="0" lon="0" rev="24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s-ES" sz="5400" b="1" cap="none" spc="0" dirty="0" smtClean="0">
                    <a:ln w="12700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Std Black" pitchFamily="18" charset="0"/>
                  </a:rPr>
                  <a:t>n</a:t>
                </a:r>
                <a:endParaRPr lang="es-ES" sz="5400" b="1" cap="none" spc="0" dirty="0">
                  <a:ln w="127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Std Black" pitchFamily="18" charset="0"/>
                </a:endParaRP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>
          <a:xfrm>
            <a:off x="465007" y="1196752"/>
            <a:ext cx="8229600" cy="51378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s-ES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ES" sz="23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Los </a:t>
            </a:r>
            <a:r>
              <a:rPr lang="es-ES" sz="23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juegos pueden ser utilizados para desarrollar el intelecto de los niños; mediante la adaptación de contenidos matemáticos a juegos que los </a:t>
            </a:r>
            <a:r>
              <a:rPr lang="es-ES" sz="23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motiven (Fernández </a:t>
            </a:r>
            <a:r>
              <a:rPr lang="es-ES" sz="23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y </a:t>
            </a:r>
            <a:r>
              <a:rPr lang="es-ES" sz="23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Rodríguez,1997). Prestan una mayor atención a las tareas matemáticas y este comportamiento puede contribuir en el aprendizaje de dichas tareas, que cuando se presentan en forma tradicional (</a:t>
            </a:r>
            <a:r>
              <a:rPr lang="es-ES" sz="2300" dirty="0" err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Bragg</a:t>
            </a:r>
            <a:r>
              <a:rPr lang="es-ES" sz="23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 2012). El diseño de un buen juego didáctico puede romper con los esquemas que los alumnos consideran normales en un salón de clase de matemáticas (Cruz y Uicab, 2012</a:t>
            </a:r>
            <a:r>
              <a:rPr lang="es-ES" sz="230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). </a:t>
            </a:r>
            <a:endParaRPr lang="es-ES" sz="23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endParaRPr lang="es-MX" sz="2200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just">
              <a:buNone/>
            </a:pPr>
            <a:r>
              <a:rPr lang="es-MX" sz="2200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	</a:t>
            </a:r>
            <a:r>
              <a:rPr lang="es-MX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endParaRPr lang="es-ES" sz="2200" dirty="0" smtClean="0">
              <a:solidFill>
                <a:srgbClr val="993300"/>
              </a:solidFill>
              <a:latin typeface="Bookman Old Style" pitchFamily="18" charset="0"/>
            </a:endParaRPr>
          </a:p>
          <a:p>
            <a:pPr algn="just">
              <a:buFont typeface="Arial" pitchFamily="34" charset="0"/>
              <a:buNone/>
            </a:pPr>
            <a:r>
              <a:rPr lang="es-ES" sz="2200" dirty="0" smtClean="0">
                <a:solidFill>
                  <a:srgbClr val="993300"/>
                </a:solidFill>
                <a:latin typeface="Bookman Old Style" pitchFamily="18" charset="0"/>
              </a:rPr>
              <a:t>	</a:t>
            </a:r>
            <a:endParaRPr lang="es-ES" sz="2200" dirty="0">
              <a:solidFill>
                <a:srgbClr val="99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1358</Words>
  <Application>Microsoft Office PowerPoint</Application>
  <PresentationFormat>Presentación en pantalla (4:3)</PresentationFormat>
  <Paragraphs>1210</Paragraphs>
  <Slides>32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Proceso de desarrollo</vt:lpstr>
      <vt:lpstr>Características generales  del dispositivo</vt:lpstr>
      <vt:lpstr>Pantalla Inicial</vt:lpstr>
      <vt:lpstr>Conexión Bluetooth </vt:lpstr>
      <vt:lpstr>Pantalla de espera del  otro dispositivo</vt:lpstr>
      <vt:lpstr>Selección  del dispositivo </vt:lpstr>
      <vt:lpstr>Tablero principal</vt:lpstr>
      <vt:lpstr>Configuración de la pregunta Figuras</vt:lpstr>
      <vt:lpstr>Configuración de la pregunta Color</vt:lpstr>
      <vt:lpstr>Configuración de la pregunta Posición</vt:lpstr>
      <vt:lpstr>Vista Previa</vt:lpstr>
      <vt:lpstr>Pregunta recibida por el  contrincante</vt:lpstr>
      <vt:lpstr>Respuesta</vt:lpstr>
      <vt:lpstr>Descarte de personajes</vt:lpstr>
      <vt:lpstr>Conforme el juego fluye se van descartando más personajes</vt:lpstr>
      <vt:lpstr>Opción “Adivina”</vt:lpstr>
      <vt:lpstr>Pregunta para adivinar el personaje.</vt:lpstr>
      <vt:lpstr>Finalización del juego</vt:lpstr>
      <vt:lpstr>Ventajas de la versión digital</vt:lpstr>
      <vt:lpstr>Conclusiones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uballote</dc:creator>
  <cp:lastModifiedBy>Jorge Carlos Reyes Magaña</cp:lastModifiedBy>
  <cp:revision>66</cp:revision>
  <dcterms:created xsi:type="dcterms:W3CDTF">2014-05-31T21:26:11Z</dcterms:created>
  <dcterms:modified xsi:type="dcterms:W3CDTF">2014-06-04T14:07:34Z</dcterms:modified>
</cp:coreProperties>
</file>